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416" r:id="rId2"/>
    <p:sldId id="422" r:id="rId3"/>
    <p:sldId id="462" r:id="rId4"/>
    <p:sldId id="451" r:id="rId5"/>
    <p:sldId id="443" r:id="rId6"/>
    <p:sldId id="452" r:id="rId7"/>
    <p:sldId id="464" r:id="rId8"/>
    <p:sldId id="453" r:id="rId9"/>
    <p:sldId id="454" r:id="rId10"/>
    <p:sldId id="455" r:id="rId11"/>
    <p:sldId id="456" r:id="rId12"/>
    <p:sldId id="457" r:id="rId13"/>
    <p:sldId id="458" r:id="rId14"/>
    <p:sldId id="463" r:id="rId15"/>
    <p:sldId id="459" r:id="rId16"/>
    <p:sldId id="460" r:id="rId17"/>
    <p:sldId id="465" r:id="rId18"/>
    <p:sldId id="461" r:id="rId19"/>
    <p:sldId id="466" r:id="rId20"/>
    <p:sldId id="378" r:id="rId21"/>
  </p:sldIdLst>
  <p:sldSz cx="9144000" cy="5143500" type="screen16x9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F0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>
      <p:cViewPr varScale="1">
        <p:scale>
          <a:sx n="96" d="100"/>
          <a:sy n="96" d="100"/>
        </p:scale>
        <p:origin x="534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35452-BD67-407C-AD4A-E825F52BD620}" type="datetimeFigureOut">
              <a:rPr lang="es-PE" smtClean="0"/>
              <a:pPr/>
              <a:t>20/08/2020</a:t>
            </a:fld>
            <a:endParaRPr lang="es-PE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8AF6B-F257-4E0C-82B8-EF8D1F565E36}" type="slidenum">
              <a:rPr lang="es-PE" smtClean="0"/>
              <a:pPr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75408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PE" dirty="0"/>
          </a:p>
        </p:txBody>
      </p:sp>
      <p:sp>
        <p:nvSpPr>
          <p:cNvPr id="39940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0D819A9-31FA-4178-BE76-5A3E7BE225BD}" type="slidenum">
              <a:rPr lang="es-MX" altLang="es-PE" smtClean="0"/>
              <a:pPr eaLnBrk="1" hangingPunct="1"/>
              <a:t>1</a:t>
            </a:fld>
            <a:endParaRPr lang="es-MX" altLang="es-PE" dirty="0"/>
          </a:p>
        </p:txBody>
      </p:sp>
    </p:spTree>
    <p:extLst>
      <p:ext uri="{BB962C8B-B14F-4D97-AF65-F5344CB8AC3E}">
        <p14:creationId xmlns:p14="http://schemas.microsoft.com/office/powerpoint/2010/main" val="32858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1043608" cy="987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11" name="Picture 2" descr="C:\Users\Kazumi-Emi\Desktop\Documents\CJava\identidad\bocetos piezas graficas academico - empresarial\RENDERS\opc1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1" t="398" r="17032" b="-398"/>
          <a:stretch/>
        </p:blipFill>
        <p:spPr bwMode="auto">
          <a:xfrm>
            <a:off x="6113" y="-17680"/>
            <a:ext cx="3197735" cy="494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63888" y="1059582"/>
            <a:ext cx="5256584" cy="1102519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11960" y="2162101"/>
            <a:ext cx="4104456" cy="84169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73501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8724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043608" y="205979"/>
            <a:ext cx="5433392" cy="4388644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19339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77070" y="1847850"/>
            <a:ext cx="3726677" cy="1102519"/>
          </a:xfrm>
        </p:spPr>
        <p:txBody>
          <a:bodyPr/>
          <a:lstStyle>
            <a:lvl1pPr>
              <a:defRPr sz="1900"/>
            </a:lvl1pPr>
          </a:lstStyle>
          <a:p>
            <a:r>
              <a:rPr lang="es-ES_tradnl" dirty="0"/>
              <a:t>Haga clic para cambiar el estilo de título	</a:t>
            </a:r>
          </a:p>
        </p:txBody>
      </p:sp>
      <p:sp>
        <p:nvSpPr>
          <p:cNvPr id="2" name="Rectángulo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20F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8" name="Picture 2" descr="C:\Users\Kazumi-Emi\Desktop\logotipo X3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5" t="3078" r="4586" b="4585"/>
          <a:stretch/>
        </p:blipFill>
        <p:spPr bwMode="auto">
          <a:xfrm>
            <a:off x="1331640" y="1275605"/>
            <a:ext cx="2436271" cy="2520280"/>
          </a:xfrm>
          <a:prstGeom prst="rect">
            <a:avLst/>
          </a:prstGeom>
          <a:solidFill>
            <a:srgbClr val="120F0D"/>
          </a:solidFill>
        </p:spPr>
      </p:pic>
      <p:sp>
        <p:nvSpPr>
          <p:cNvPr id="3" name="CuadroTexto 2"/>
          <p:cNvSpPr txBox="1"/>
          <p:nvPr userDrawn="1"/>
        </p:nvSpPr>
        <p:spPr>
          <a:xfrm>
            <a:off x="5508104" y="2243358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dirty="0">
                <a:solidFill>
                  <a:schemeClr val="bg1"/>
                </a:solidFill>
              </a:rPr>
              <a:t>Gracias</a:t>
            </a:r>
          </a:p>
        </p:txBody>
      </p:sp>
      <p:sp>
        <p:nvSpPr>
          <p:cNvPr id="4" name="Rectángulo 3"/>
          <p:cNvSpPr/>
          <p:nvPr userDrawn="1"/>
        </p:nvSpPr>
        <p:spPr>
          <a:xfrm>
            <a:off x="4326359" y="1923678"/>
            <a:ext cx="45719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3850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/>
            </a:lvl2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		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14122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08892" y="2040706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18864" y="91556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59882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7253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67219" y="195486"/>
            <a:ext cx="7391672" cy="857250"/>
          </a:xfrm>
        </p:spPr>
        <p:txBody>
          <a:bodyPr/>
          <a:lstStyle>
            <a:lvl1pPr algn="r"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953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426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095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09225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995686"/>
            <a:ext cx="3008313" cy="2598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30724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4522" y="12347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s-PE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8986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0" y="4927398"/>
            <a:ext cx="9144000" cy="216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1043608" y="51470"/>
            <a:ext cx="794234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95128" y="1200151"/>
            <a:ext cx="739167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pic>
        <p:nvPicPr>
          <p:cNvPr id="8" name="Picture 3" descr="C:\Users\Kazumi-Emi\Desktop\Documents\CJava\identidad\presentacion final identidad\12.png"/>
          <p:cNvPicPr>
            <a:picLocks noChangeAspect="1" noChangeArrowheads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7" t="12599" r="29691" b="13377"/>
          <a:stretch/>
        </p:blipFill>
        <p:spPr bwMode="auto">
          <a:xfrm>
            <a:off x="27156" y="0"/>
            <a:ext cx="899186" cy="91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 userDrawn="1"/>
        </p:nvSpPr>
        <p:spPr>
          <a:xfrm>
            <a:off x="35496" y="4902428"/>
            <a:ext cx="4896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100" b="0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Av. Arenales 395 Oficina 405 - 4336948 - info@cjavaperu.com </a:t>
            </a:r>
          </a:p>
        </p:txBody>
      </p:sp>
      <p:sp>
        <p:nvSpPr>
          <p:cNvPr id="13" name="CuadroTexto 12"/>
          <p:cNvSpPr txBox="1"/>
          <p:nvPr userDrawn="1"/>
        </p:nvSpPr>
        <p:spPr>
          <a:xfrm>
            <a:off x="6948264" y="4902428"/>
            <a:ext cx="2160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100" b="0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CJava, siempre para apoyarte.</a:t>
            </a:r>
          </a:p>
        </p:txBody>
      </p:sp>
    </p:spTree>
    <p:extLst>
      <p:ext uri="{BB962C8B-B14F-4D97-AF65-F5344CB8AC3E}">
        <p14:creationId xmlns:p14="http://schemas.microsoft.com/office/powerpoint/2010/main" val="343828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rgbClr val="FF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FF0000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/>
              <a:t>Sesion</a:t>
            </a:r>
            <a:r>
              <a:rPr lang="es-MX" dirty="0"/>
              <a:t> 13, 14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62571B-40F2-4FD7-84DE-131F7886FA5F}"/>
              </a:ext>
            </a:extLst>
          </p:cNvPr>
          <p:cNvSpPr txBox="1">
            <a:spLocks/>
          </p:cNvSpPr>
          <p:nvPr/>
        </p:nvSpPr>
        <p:spPr>
          <a:xfrm>
            <a:off x="5724128" y="4057431"/>
            <a:ext cx="3312368" cy="65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Ing.  David Burgos Pérez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277394386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02767E-DC66-4102-99EF-B14E0554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Binding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617ACB-F815-44B0-B597-3AF67EB77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00151"/>
            <a:ext cx="8579296" cy="3394472"/>
          </a:xfrm>
        </p:spPr>
        <p:txBody>
          <a:bodyPr/>
          <a:lstStyle/>
          <a:p>
            <a:r>
              <a:rPr lang="es-MX" b="1" i="0" dirty="0" err="1">
                <a:solidFill>
                  <a:srgbClr val="292929"/>
                </a:solidFill>
                <a:effectLst/>
                <a:latin typeface="medium-content-sans-serif-font"/>
              </a:rPr>
              <a:t>Two</a:t>
            </a:r>
            <a:r>
              <a:rPr lang="es-MX" b="1" i="0" dirty="0">
                <a:solidFill>
                  <a:srgbClr val="292929"/>
                </a:solidFill>
                <a:effectLst/>
                <a:latin typeface="medium-content-sans-serif-font"/>
              </a:rPr>
              <a:t> </a:t>
            </a:r>
            <a:r>
              <a:rPr lang="es-MX" b="1" i="0" dirty="0" err="1">
                <a:solidFill>
                  <a:srgbClr val="292929"/>
                </a:solidFill>
                <a:effectLst/>
                <a:latin typeface="medium-content-sans-serif-font"/>
              </a:rPr>
              <a:t>way</a:t>
            </a:r>
            <a:r>
              <a:rPr lang="es-MX" b="1" i="0" dirty="0">
                <a:solidFill>
                  <a:srgbClr val="292929"/>
                </a:solidFill>
                <a:effectLst/>
                <a:latin typeface="medium-content-sans-serif-font"/>
              </a:rPr>
              <a:t> </a:t>
            </a:r>
            <a:r>
              <a:rPr lang="es-MX" b="1" i="0" dirty="0" err="1">
                <a:solidFill>
                  <a:srgbClr val="292929"/>
                </a:solidFill>
                <a:effectLst/>
                <a:latin typeface="medium-content-sans-serif-font"/>
              </a:rPr>
              <a:t>binding</a:t>
            </a:r>
            <a:r>
              <a:rPr lang="es-MX" b="1" i="0" dirty="0">
                <a:solidFill>
                  <a:srgbClr val="292929"/>
                </a:solidFill>
                <a:effectLst/>
                <a:latin typeface="medium-content-sans-serif-font"/>
              </a:rPr>
              <a:t> (vincular datos en los dos sentidos)</a:t>
            </a:r>
          </a:p>
          <a:p>
            <a:pPr lvl="2"/>
            <a:r>
              <a:rPr lang="es-MX" sz="1800" b="0" i="0" dirty="0">
                <a:solidFill>
                  <a:srgbClr val="292929"/>
                </a:solidFill>
                <a:effectLst/>
                <a:latin typeface="medium-content-serif-font"/>
              </a:rPr>
              <a:t>Desde la vista y </a:t>
            </a:r>
            <a:r>
              <a:rPr lang="es-MX" sz="1800" b="0" i="0" dirty="0" err="1">
                <a:solidFill>
                  <a:srgbClr val="292929"/>
                </a:solidFill>
                <a:effectLst/>
                <a:latin typeface="medium-content-serif-font"/>
              </a:rPr>
              <a:t>Template</a:t>
            </a:r>
            <a:r>
              <a:rPr lang="es-MX" sz="1800" dirty="0">
                <a:solidFill>
                  <a:srgbClr val="292929"/>
                </a:solidFill>
                <a:latin typeface="medium-content-serif-font"/>
              </a:rPr>
              <a:t> hasta la </a:t>
            </a:r>
            <a:r>
              <a:rPr lang="es-MX" sz="1800" b="0" i="0" dirty="0">
                <a:solidFill>
                  <a:srgbClr val="292929"/>
                </a:solidFill>
                <a:effectLst/>
                <a:latin typeface="medium-content-serif-font"/>
              </a:rPr>
              <a:t>Clase y desde Clase hasta la vista, </a:t>
            </a:r>
            <a:r>
              <a:rPr lang="es-MX" sz="1800" b="0" i="0" dirty="0" err="1">
                <a:solidFill>
                  <a:srgbClr val="292929"/>
                </a:solidFill>
                <a:effectLst/>
                <a:latin typeface="medium-content-serif-font"/>
              </a:rPr>
              <a:t>Template</a:t>
            </a:r>
            <a:r>
              <a:rPr lang="es-MX" sz="1800" dirty="0">
                <a:solidFill>
                  <a:srgbClr val="292929"/>
                </a:solidFill>
                <a:latin typeface="medium-content-serif-font"/>
              </a:rPr>
              <a:t>.</a:t>
            </a:r>
            <a:endParaRPr lang="es-PE" sz="1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43877A-CA49-4FE1-9452-1E8E13B43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5237"/>
            <a:ext cx="4519588" cy="10081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2EE6E22-B34F-4617-ADCF-B2F4345F0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007788"/>
            <a:ext cx="4248472" cy="935561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CCFF1B8-45FC-476A-969F-184AB6B25E51}"/>
              </a:ext>
            </a:extLst>
          </p:cNvPr>
          <p:cNvCxnSpPr>
            <a:cxnSpLocks/>
          </p:cNvCxnSpPr>
          <p:nvPr/>
        </p:nvCxnSpPr>
        <p:spPr>
          <a:xfrm>
            <a:off x="4644008" y="2787774"/>
            <a:ext cx="0" cy="13681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6DFCEF5E-14D7-42CB-9100-B64CC420A3FA}"/>
              </a:ext>
            </a:extLst>
          </p:cNvPr>
          <p:cNvSpPr txBox="1"/>
          <p:nvPr/>
        </p:nvSpPr>
        <p:spPr>
          <a:xfrm>
            <a:off x="2263637" y="2434295"/>
            <a:ext cx="4586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Data </a:t>
            </a:r>
            <a:r>
              <a:rPr lang="es-MX" dirty="0" err="1"/>
              <a:t>Binding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1641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2CC59-D9B2-4FE1-B581-8E58EEF5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Binding</a:t>
            </a:r>
            <a:r>
              <a:rPr lang="es-MX" dirty="0"/>
              <a:t> - Resumen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4860F4-EFB0-4F1A-883A-09E988AB2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03598"/>
            <a:ext cx="8136904" cy="329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0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86AEE-6FDE-43A0-BA11-A9C92EF88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Transformación de datos - Pipe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70A0EF-130B-4147-85E7-7B5996526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164" y="874513"/>
            <a:ext cx="7152220" cy="3569445"/>
          </a:xfrm>
        </p:spPr>
        <p:txBody>
          <a:bodyPr>
            <a:normAutofit fontScale="92500" lnSpcReduction="20000"/>
          </a:bodyPr>
          <a:lstStyle/>
          <a:p>
            <a:r>
              <a:rPr lang="es-MX" sz="2400" dirty="0"/>
              <a:t>Para minúsculas / mayúsculas</a:t>
            </a:r>
          </a:p>
          <a:p>
            <a:endParaRPr lang="es-MX" dirty="0"/>
          </a:p>
          <a:p>
            <a:endParaRPr lang="es-MX" dirty="0"/>
          </a:p>
          <a:p>
            <a:r>
              <a:rPr lang="es-MX" sz="2400" b="0" i="0" dirty="0" err="1">
                <a:solidFill>
                  <a:srgbClr val="292929"/>
                </a:solidFill>
                <a:effectLst/>
                <a:latin typeface="medium-content-serif-font"/>
              </a:rPr>
              <a:t>Ejm</a:t>
            </a:r>
            <a:r>
              <a:rPr lang="es-MX" sz="2400" b="0" i="0" dirty="0">
                <a:solidFill>
                  <a:srgbClr val="292929"/>
                </a:solidFill>
                <a:effectLst/>
                <a:latin typeface="medium-content-serif-font"/>
              </a:rPr>
              <a:t>: moneda USD y ‘1.2–2’: el 1 indica el número mínimo de enteros, el .2: número mínimo de decimales, y -2: máximo de cifras decimales.</a:t>
            </a:r>
          </a:p>
          <a:p>
            <a:endParaRPr lang="es-MX" sz="2600" dirty="0">
              <a:solidFill>
                <a:srgbClr val="292929"/>
              </a:solidFill>
              <a:latin typeface="medium-content-serif-font"/>
            </a:endParaRPr>
          </a:p>
          <a:p>
            <a:endParaRPr lang="es-MX" sz="2600" dirty="0">
              <a:solidFill>
                <a:srgbClr val="292929"/>
              </a:solidFill>
              <a:latin typeface="medium-content-serif-font"/>
            </a:endParaRPr>
          </a:p>
          <a:p>
            <a:r>
              <a:rPr lang="es-MX" sz="2600" dirty="0">
                <a:solidFill>
                  <a:srgbClr val="292929"/>
                </a:solidFill>
                <a:latin typeface="medium-content-serif-font"/>
              </a:rPr>
              <a:t>Algunos de los tipos:  </a:t>
            </a:r>
            <a:r>
              <a:rPr lang="es-MX" sz="2600" b="1" dirty="0" err="1">
                <a:solidFill>
                  <a:srgbClr val="C00000"/>
                </a:solidFill>
                <a:latin typeface="medium-content-serif-font"/>
              </a:rPr>
              <a:t>Slice</a:t>
            </a:r>
            <a:r>
              <a:rPr lang="es-MX" sz="2600" b="1" dirty="0">
                <a:solidFill>
                  <a:srgbClr val="C00000"/>
                </a:solidFill>
                <a:latin typeface="medium-content-serif-font"/>
              </a:rPr>
              <a:t>, Decimal, </a:t>
            </a:r>
            <a:r>
              <a:rPr lang="es-MX" sz="2600" b="1" dirty="0" err="1">
                <a:solidFill>
                  <a:srgbClr val="C00000"/>
                </a:solidFill>
                <a:latin typeface="medium-content-serif-font"/>
              </a:rPr>
              <a:t>Percent</a:t>
            </a:r>
            <a:r>
              <a:rPr lang="es-MX" sz="2600" b="1" dirty="0">
                <a:solidFill>
                  <a:srgbClr val="C00000"/>
                </a:solidFill>
                <a:latin typeface="medium-content-serif-font"/>
              </a:rPr>
              <a:t>, </a:t>
            </a:r>
            <a:r>
              <a:rPr lang="es-MX" sz="2600" b="1" dirty="0" err="1">
                <a:solidFill>
                  <a:srgbClr val="C00000"/>
                </a:solidFill>
                <a:latin typeface="medium-content-serif-font"/>
              </a:rPr>
              <a:t>Currency</a:t>
            </a:r>
            <a:r>
              <a:rPr lang="es-MX" sz="2600" b="1" dirty="0">
                <a:solidFill>
                  <a:srgbClr val="C00000"/>
                </a:solidFill>
                <a:latin typeface="medium-content-serif-font"/>
              </a:rPr>
              <a:t>, </a:t>
            </a:r>
            <a:r>
              <a:rPr lang="es-MX" sz="2600" b="1" dirty="0" err="1">
                <a:solidFill>
                  <a:srgbClr val="C00000"/>
                </a:solidFill>
                <a:latin typeface="medium-content-serif-font"/>
              </a:rPr>
              <a:t>Json</a:t>
            </a:r>
            <a:r>
              <a:rPr lang="es-MX" sz="2600" b="1" dirty="0">
                <a:solidFill>
                  <a:srgbClr val="C00000"/>
                </a:solidFill>
                <a:latin typeface="medium-content-serif-font"/>
              </a:rPr>
              <a:t>, </a:t>
            </a:r>
            <a:r>
              <a:rPr lang="es-MX" sz="2600" b="1" dirty="0" err="1">
                <a:solidFill>
                  <a:srgbClr val="C00000"/>
                </a:solidFill>
                <a:latin typeface="medium-content-serif-font"/>
              </a:rPr>
              <a:t>Async</a:t>
            </a:r>
            <a:r>
              <a:rPr lang="es-MX" sz="2600" b="1" dirty="0">
                <a:solidFill>
                  <a:srgbClr val="C00000"/>
                </a:solidFill>
                <a:latin typeface="medium-content-serif-font"/>
              </a:rPr>
              <a:t> y Date </a:t>
            </a:r>
          </a:p>
          <a:p>
            <a:endParaRPr lang="es-MX" sz="2600" dirty="0">
              <a:solidFill>
                <a:srgbClr val="292929"/>
              </a:solidFill>
              <a:latin typeface="medium-content-serif-font"/>
            </a:endParaRPr>
          </a:p>
          <a:p>
            <a:endParaRPr lang="es-MX" sz="2600" dirty="0"/>
          </a:p>
          <a:p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D1BF81-8C1F-470F-83ED-04D369542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452" y="847328"/>
            <a:ext cx="3456384" cy="12118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584B117-2BEE-403A-BA81-ABC182C6F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352" y="3026755"/>
            <a:ext cx="4990476" cy="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68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097D-6437-4F5A-B56B-0CE02BC2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Plantillas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DEBF78-85AF-4730-A4A2-05D603BBB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131590"/>
            <a:ext cx="3816424" cy="3456384"/>
          </a:xfrm>
        </p:spPr>
        <p:txBody>
          <a:bodyPr>
            <a:normAutofit lnSpcReduction="10000"/>
          </a:bodyPr>
          <a:lstStyle/>
          <a:p>
            <a:r>
              <a:rPr lang="es-PE" sz="2000" b="1" i="0" dirty="0">
                <a:solidFill>
                  <a:srgbClr val="C23442"/>
                </a:solidFill>
                <a:effectLst/>
                <a:latin typeface="Yanone Kaffeesatz"/>
              </a:rPr>
              <a:t>ng-</a:t>
            </a:r>
            <a:r>
              <a:rPr lang="es-PE" sz="2000" b="1" i="0" dirty="0" err="1">
                <a:solidFill>
                  <a:srgbClr val="C23442"/>
                </a:solidFill>
                <a:effectLst/>
                <a:latin typeface="Yanone Kaffeesatz"/>
              </a:rPr>
              <a:t>template</a:t>
            </a:r>
            <a:r>
              <a:rPr lang="es-PE" sz="2000" b="1" i="0" dirty="0">
                <a:solidFill>
                  <a:srgbClr val="C23442"/>
                </a:solidFill>
                <a:effectLst/>
                <a:latin typeface="Yanone Kaffeesatz"/>
              </a:rPr>
              <a:t>: </a:t>
            </a:r>
            <a:r>
              <a:rPr lang="es-PE" sz="2000" i="0" dirty="0">
                <a:effectLst/>
                <a:latin typeface="Yanone Kaffeesatz"/>
              </a:rPr>
              <a:t>Se utiliza para renderizar datos con </a:t>
            </a:r>
            <a:r>
              <a:rPr lang="es-PE" sz="2000" b="1" i="0" dirty="0">
                <a:solidFill>
                  <a:srgbClr val="00B050"/>
                </a:solidFill>
                <a:effectLst/>
                <a:latin typeface="Open Sans" panose="020B0606030504020204" pitchFamily="34" charset="0"/>
              </a:rPr>
              <a:t>*</a:t>
            </a:r>
            <a:r>
              <a:rPr lang="es-PE" sz="2000" b="1" i="0" dirty="0" err="1">
                <a:solidFill>
                  <a:srgbClr val="00B050"/>
                </a:solidFill>
                <a:effectLst/>
                <a:latin typeface="Open Sans" panose="020B0606030504020204" pitchFamily="34" charset="0"/>
              </a:rPr>
              <a:t>ngIf</a:t>
            </a:r>
            <a:r>
              <a:rPr lang="es-PE" sz="2000" b="1" dirty="0">
                <a:solidFill>
                  <a:srgbClr val="00B050"/>
                </a:solidFill>
                <a:latin typeface="Open Sans" panose="020B0606030504020204" pitchFamily="34" charset="0"/>
              </a:rPr>
              <a:t> </a:t>
            </a:r>
            <a:r>
              <a:rPr lang="es-PE" sz="2000" dirty="0">
                <a:latin typeface="Open Sans" panose="020B0606030504020204" pitchFamily="34" charset="0"/>
              </a:rPr>
              <a:t>por </a:t>
            </a:r>
            <a:r>
              <a:rPr lang="es-PE" sz="2000" dirty="0" err="1">
                <a:latin typeface="Open Sans" panose="020B0606030504020204" pitchFamily="34" charset="0"/>
              </a:rPr>
              <a:t>ejm</a:t>
            </a:r>
            <a:r>
              <a:rPr lang="es-PE" sz="2000" dirty="0">
                <a:latin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endParaRPr lang="es-PE" sz="2000" i="0" dirty="0">
              <a:solidFill>
                <a:srgbClr val="00B050"/>
              </a:solidFill>
              <a:effectLst/>
              <a:latin typeface="Yanone Kaffeesatz"/>
            </a:endParaRPr>
          </a:p>
          <a:p>
            <a:r>
              <a:rPr lang="es-PE" sz="2000" b="1" i="0" dirty="0">
                <a:solidFill>
                  <a:srgbClr val="C23442"/>
                </a:solidFill>
                <a:effectLst/>
                <a:latin typeface="Yanone Kaffeesatz"/>
              </a:rPr>
              <a:t>ng-container: </a:t>
            </a:r>
            <a:r>
              <a:rPr lang="es-PE" sz="2000" i="0" dirty="0">
                <a:effectLst/>
                <a:latin typeface="Yanone Kaffeesatz"/>
              </a:rPr>
              <a:t>Se utiliza para renderizar datos internos y externos</a:t>
            </a:r>
            <a:r>
              <a:rPr lang="es-PE" sz="2000" dirty="0">
                <a:latin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endParaRPr lang="es-PE" sz="2000" i="0" dirty="0">
              <a:solidFill>
                <a:srgbClr val="00B050"/>
              </a:solidFill>
              <a:effectLst/>
              <a:latin typeface="Yanone Kaffeesatz"/>
            </a:endParaRPr>
          </a:p>
          <a:p>
            <a:r>
              <a:rPr lang="es-PE" sz="2000" b="1" dirty="0" err="1">
                <a:solidFill>
                  <a:srgbClr val="C23442"/>
                </a:solidFill>
                <a:latin typeface="Yanone Kaffeesatz"/>
              </a:rPr>
              <a:t>ngTemplateOutlet</a:t>
            </a:r>
            <a:r>
              <a:rPr lang="es-PE" sz="2000" b="1" i="0" dirty="0">
                <a:solidFill>
                  <a:srgbClr val="C23442"/>
                </a:solidFill>
                <a:effectLst/>
                <a:latin typeface="Yanone Kaffeesatz"/>
              </a:rPr>
              <a:t>: </a:t>
            </a:r>
            <a:r>
              <a:rPr lang="es-PE" sz="2000" i="0" dirty="0">
                <a:effectLst/>
                <a:latin typeface="Yanone Kaffeesatz"/>
              </a:rPr>
              <a:t>Se utiliza para renderizar datos internos y externos</a:t>
            </a:r>
            <a:r>
              <a:rPr lang="es-PE" sz="2000" dirty="0">
                <a:latin typeface="Open Sans" panose="020B0606030504020204" pitchFamily="34" charset="0"/>
              </a:rPr>
              <a:t>.</a:t>
            </a:r>
            <a:endParaRPr lang="es-PE" sz="2000" i="0" dirty="0">
              <a:solidFill>
                <a:srgbClr val="00B050"/>
              </a:solidFill>
              <a:effectLst/>
              <a:latin typeface="Yanone Kaffeesatz"/>
            </a:endParaRPr>
          </a:p>
          <a:p>
            <a:endParaRPr lang="es-P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4C56C8-7ED3-476A-A4E3-CED5B015B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792750"/>
            <a:ext cx="4320480" cy="382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65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4E78DF-AFBA-4384-9444-C2E750218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Plantillas</a:t>
            </a:r>
            <a:endParaRPr lang="es-PE" dirty="0"/>
          </a:p>
        </p:txBody>
      </p:sp>
      <p:pic>
        <p:nvPicPr>
          <p:cNvPr id="4" name="app02-01-Template-Plantilla">
            <a:hlinkClick r:id="" action="ppaction://media"/>
            <a:extLst>
              <a:ext uri="{FF2B5EF4-FFF2-40B4-BE49-F238E27FC236}">
                <a16:creationId xmlns:a16="http://schemas.microsoft.com/office/drawing/2014/main" id="{293C35B6-A226-4B2D-A28E-4AD4AA2771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7664" y="771550"/>
            <a:ext cx="6343427" cy="41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1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A76E5-9108-4178-8207-B5CEA3BD3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Ciclos de vida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B787C6-0FFF-408F-8258-C171E7C6F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00151"/>
            <a:ext cx="8291264" cy="3394472"/>
          </a:xfrm>
        </p:spPr>
        <p:txBody>
          <a:bodyPr>
            <a:normAutofit fontScale="77500" lnSpcReduction="20000"/>
          </a:bodyPr>
          <a:lstStyle/>
          <a:p>
            <a:r>
              <a:rPr lang="es-MX" b="1" dirty="0" err="1">
                <a:solidFill>
                  <a:srgbClr val="FF0000"/>
                </a:solidFill>
              </a:rPr>
              <a:t>ngOnChanges</a:t>
            </a:r>
            <a:r>
              <a:rPr lang="es-MX" b="1" dirty="0">
                <a:solidFill>
                  <a:srgbClr val="FF0000"/>
                </a:solidFill>
              </a:rPr>
              <a:t>(): </a:t>
            </a:r>
            <a:r>
              <a:rPr lang="es-MX" dirty="0"/>
              <a:t>Este </a:t>
            </a:r>
            <a:r>
              <a:rPr lang="es-MX" dirty="0" err="1"/>
              <a:t>hook</a:t>
            </a:r>
            <a:r>
              <a:rPr lang="es-MX" dirty="0"/>
              <a:t> se llama al inicio y cada vez que Angular detecta un cambio en los inputs del componente.</a:t>
            </a:r>
          </a:p>
          <a:p>
            <a:r>
              <a:rPr lang="es-MX" b="1" dirty="0" err="1">
                <a:solidFill>
                  <a:srgbClr val="FF0000"/>
                </a:solidFill>
              </a:rPr>
              <a:t>ngOnInit</a:t>
            </a:r>
            <a:r>
              <a:rPr lang="es-MX" b="1" dirty="0">
                <a:solidFill>
                  <a:srgbClr val="FF0000"/>
                </a:solidFill>
              </a:rPr>
              <a:t>(): </a:t>
            </a:r>
            <a:r>
              <a:rPr lang="es-MX" dirty="0"/>
              <a:t>Este </a:t>
            </a:r>
            <a:r>
              <a:rPr lang="es-MX" dirty="0" err="1"/>
              <a:t>hook</a:t>
            </a:r>
            <a:r>
              <a:rPr lang="es-MX" dirty="0"/>
              <a:t> te permite inicializar el componente una vez ha recibido las propiedades de entrada.</a:t>
            </a:r>
          </a:p>
          <a:p>
            <a:r>
              <a:rPr lang="es-MX" b="1" dirty="0" err="1">
                <a:solidFill>
                  <a:srgbClr val="FF0000"/>
                </a:solidFill>
              </a:rPr>
              <a:t>ngDoCheck</a:t>
            </a:r>
            <a:r>
              <a:rPr lang="es-MX" b="1" dirty="0">
                <a:solidFill>
                  <a:srgbClr val="FF0000"/>
                </a:solidFill>
              </a:rPr>
              <a:t>(): </a:t>
            </a:r>
            <a:r>
              <a:rPr lang="es-MX" dirty="0"/>
              <a:t>Sirve para detectar y actuar sobre cambios que Angular no va a detectar por si mismo. Después de </a:t>
            </a:r>
            <a:r>
              <a:rPr lang="es-MX" b="1" dirty="0" err="1">
                <a:solidFill>
                  <a:schemeClr val="bg1">
                    <a:lumMod val="65000"/>
                  </a:schemeClr>
                </a:solidFill>
              </a:rPr>
              <a:t>ngOnChanges</a:t>
            </a:r>
            <a:r>
              <a:rPr lang="es-MX" b="1" dirty="0">
                <a:solidFill>
                  <a:schemeClr val="bg1">
                    <a:lumMod val="65000"/>
                  </a:schemeClr>
                </a:solidFill>
              </a:rPr>
              <a:t>().</a:t>
            </a:r>
          </a:p>
          <a:p>
            <a:r>
              <a:rPr lang="es-MX" b="1" dirty="0" err="1">
                <a:solidFill>
                  <a:srgbClr val="FF0000"/>
                </a:solidFill>
              </a:rPr>
              <a:t>ngAfterContentInit</a:t>
            </a:r>
            <a:r>
              <a:rPr lang="es-MX" b="1" dirty="0">
                <a:solidFill>
                  <a:srgbClr val="FF0000"/>
                </a:solidFill>
              </a:rPr>
              <a:t>(): </a:t>
            </a:r>
            <a:r>
              <a:rPr lang="es-MX" dirty="0"/>
              <a:t>Se ejecuta una sola vez, después de que Angular proyecte contenido externo en </a:t>
            </a:r>
            <a:r>
              <a:rPr lang="es-MX" b="1" dirty="0">
                <a:solidFill>
                  <a:schemeClr val="bg1">
                    <a:lumMod val="65000"/>
                  </a:schemeClr>
                </a:solidFill>
              </a:rPr>
              <a:t>ng-</a:t>
            </a:r>
            <a:r>
              <a:rPr lang="es-MX" b="1" dirty="0" err="1">
                <a:solidFill>
                  <a:schemeClr val="bg1">
                    <a:lumMod val="65000"/>
                  </a:schemeClr>
                </a:solidFill>
              </a:rPr>
              <a:t>content</a:t>
            </a:r>
            <a:r>
              <a:rPr lang="es-MX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648120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C090E-1D45-4268-A5DA-F5A978F9A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Ciclos de Vida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00809-82D4-45B6-A546-959C90FFD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9582"/>
            <a:ext cx="8640960" cy="3394472"/>
          </a:xfrm>
        </p:spPr>
        <p:txBody>
          <a:bodyPr>
            <a:noAutofit/>
          </a:bodyPr>
          <a:lstStyle/>
          <a:p>
            <a:r>
              <a:rPr lang="es-MX" sz="2500" b="1" dirty="0" err="1">
                <a:solidFill>
                  <a:srgbClr val="FF0000"/>
                </a:solidFill>
              </a:rPr>
              <a:t>ngAfterContentChecked</a:t>
            </a:r>
            <a:r>
              <a:rPr lang="es-MX" sz="2500" b="1" dirty="0">
                <a:solidFill>
                  <a:srgbClr val="FF0000"/>
                </a:solidFill>
              </a:rPr>
              <a:t>(): </a:t>
            </a:r>
            <a:r>
              <a:rPr lang="es-MX" sz="2500" dirty="0"/>
              <a:t>Se ejecuta después del contenido proyectado. En los cambios, después de </a:t>
            </a:r>
            <a:r>
              <a:rPr lang="es-MX" sz="2500" b="1" dirty="0" err="1">
                <a:solidFill>
                  <a:schemeClr val="bg1">
                    <a:lumMod val="65000"/>
                  </a:schemeClr>
                </a:solidFill>
              </a:rPr>
              <a:t>ngDoCheck</a:t>
            </a:r>
            <a:r>
              <a:rPr lang="es-MX" sz="2500" b="1" dirty="0">
                <a:solidFill>
                  <a:schemeClr val="bg1">
                    <a:lumMod val="65000"/>
                  </a:schemeClr>
                </a:solidFill>
              </a:rPr>
              <a:t>().</a:t>
            </a:r>
          </a:p>
          <a:p>
            <a:r>
              <a:rPr lang="es-MX" sz="2500" b="1" dirty="0" err="1">
                <a:solidFill>
                  <a:srgbClr val="FF0000"/>
                </a:solidFill>
              </a:rPr>
              <a:t>ngAfterViewInit</a:t>
            </a:r>
            <a:r>
              <a:rPr lang="es-MX" sz="2500" b="1" dirty="0">
                <a:solidFill>
                  <a:srgbClr val="FF0000"/>
                </a:solidFill>
              </a:rPr>
              <a:t>(): </a:t>
            </a:r>
            <a:r>
              <a:rPr lang="es-MX" sz="2500" dirty="0"/>
              <a:t>Se llama una única vez, tras inicializar las vistas y </a:t>
            </a:r>
            <a:r>
              <a:rPr lang="es-MX" sz="2500" dirty="0" err="1"/>
              <a:t>sub-vistas</a:t>
            </a:r>
            <a:r>
              <a:rPr lang="es-MX" sz="2500" dirty="0"/>
              <a:t> del componente.</a:t>
            </a:r>
          </a:p>
          <a:p>
            <a:r>
              <a:rPr lang="es-MX" sz="2500" b="1" dirty="0" err="1">
                <a:solidFill>
                  <a:srgbClr val="FF0000"/>
                </a:solidFill>
              </a:rPr>
              <a:t>ngAfterViewChecked</a:t>
            </a:r>
            <a:r>
              <a:rPr lang="es-MX" sz="2500" b="1" dirty="0">
                <a:solidFill>
                  <a:srgbClr val="FF0000"/>
                </a:solidFill>
              </a:rPr>
              <a:t>(): </a:t>
            </a:r>
            <a:r>
              <a:rPr lang="es-MX" sz="2500" dirty="0"/>
              <a:t>Se llama después de comprobar los cambios de las vistas y </a:t>
            </a:r>
            <a:r>
              <a:rPr lang="es-MX" sz="2500" dirty="0" err="1"/>
              <a:t>sub-vistas</a:t>
            </a:r>
            <a:r>
              <a:rPr lang="es-MX" sz="2500" dirty="0"/>
              <a:t> del componente y en los cambios, después de </a:t>
            </a:r>
            <a:r>
              <a:rPr lang="es-MX" sz="2500" b="1" dirty="0" err="1">
                <a:solidFill>
                  <a:schemeClr val="bg1">
                    <a:lumMod val="65000"/>
                  </a:schemeClr>
                </a:solidFill>
              </a:rPr>
              <a:t>ngAfterContentChecked</a:t>
            </a:r>
            <a:r>
              <a:rPr lang="es-MX" sz="2500" b="1" dirty="0">
                <a:solidFill>
                  <a:schemeClr val="bg1">
                    <a:lumMod val="65000"/>
                  </a:schemeClr>
                </a:solidFill>
              </a:rPr>
              <a:t>().</a:t>
            </a:r>
          </a:p>
          <a:p>
            <a:r>
              <a:rPr lang="es-MX" sz="2500" b="1" dirty="0" err="1">
                <a:solidFill>
                  <a:srgbClr val="FF0000"/>
                </a:solidFill>
              </a:rPr>
              <a:t>ngOnDestroy</a:t>
            </a:r>
            <a:r>
              <a:rPr lang="es-MX" sz="2500" b="1" dirty="0">
                <a:solidFill>
                  <a:srgbClr val="FF0000"/>
                </a:solidFill>
              </a:rPr>
              <a:t>(): </a:t>
            </a:r>
            <a:r>
              <a:rPr lang="es-MX" sz="2500" dirty="0"/>
              <a:t>Antes de destruir el componente,  previene </a:t>
            </a:r>
            <a:r>
              <a:rPr lang="es-MX" sz="2500" dirty="0" err="1"/>
              <a:t>memory</a:t>
            </a:r>
            <a:r>
              <a:rPr lang="es-MX" sz="2500" dirty="0"/>
              <a:t> </a:t>
            </a:r>
            <a:r>
              <a:rPr lang="es-MX" sz="2500" dirty="0" err="1"/>
              <a:t>leaks</a:t>
            </a:r>
            <a:r>
              <a:rPr lang="es-MX" sz="2500" dirty="0"/>
              <a:t>, elimina suscripciones a </a:t>
            </a:r>
            <a:r>
              <a:rPr lang="es-MX" sz="2000" dirty="0"/>
              <a:t>Observables y </a:t>
            </a:r>
            <a:r>
              <a:rPr lang="es-MX" sz="2000" dirty="0" err="1"/>
              <a:t>event</a:t>
            </a:r>
            <a:r>
              <a:rPr lang="es-MX" sz="2000" dirty="0"/>
              <a:t> </a:t>
            </a:r>
            <a:r>
              <a:rPr lang="es-MX" sz="2000" dirty="0" err="1"/>
              <a:t>handlers</a:t>
            </a:r>
            <a:r>
              <a:rPr lang="es-MX" sz="2000" dirty="0"/>
              <a:t>.</a:t>
            </a: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1115126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5AD3F-6DE4-44A9-84BB-192379B9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Ciclos de Vida</a:t>
            </a:r>
            <a:endParaRPr lang="es-PE" dirty="0"/>
          </a:p>
        </p:txBody>
      </p:sp>
      <p:pic>
        <p:nvPicPr>
          <p:cNvPr id="4" name="app02-05-Ciclos">
            <a:hlinkClick r:id="" action="ppaction://media"/>
            <a:extLst>
              <a:ext uri="{FF2B5EF4-FFF2-40B4-BE49-F238E27FC236}">
                <a16:creationId xmlns:a16="http://schemas.microsoft.com/office/drawing/2014/main" id="{CD6222F9-8DD2-4FFA-A13A-52BC4889EF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0180" y="771550"/>
            <a:ext cx="7942348" cy="399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4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0D2CB-4AD8-414E-AD80-1D03E513E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Routing</a:t>
            </a:r>
            <a:endParaRPr lang="es-PE" dirty="0"/>
          </a:p>
        </p:txBody>
      </p:sp>
      <p:pic>
        <p:nvPicPr>
          <p:cNvPr id="4" name="app02-06-Router">
            <a:hlinkClick r:id="" action="ppaction://media"/>
            <a:extLst>
              <a:ext uri="{FF2B5EF4-FFF2-40B4-BE49-F238E27FC236}">
                <a16:creationId xmlns:a16="http://schemas.microsoft.com/office/drawing/2014/main" id="{C7557E79-E856-4853-BB0C-9072497FE1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608" y="771550"/>
            <a:ext cx="7942348" cy="39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9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22387-503E-42C9-AA89-C48D6B29E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Proyecto </a:t>
            </a:r>
            <a:br>
              <a:rPr lang="es-MX" dirty="0"/>
            </a:br>
            <a:r>
              <a:rPr lang="es-MX" dirty="0"/>
              <a:t>Angular - </a:t>
            </a:r>
            <a:r>
              <a:rPr lang="es-MX" dirty="0" err="1"/>
              <a:t>Firebase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7260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AD8F3-524C-4232-9A49-D66BE184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Inyección de dependencias</a:t>
            </a:r>
            <a:endParaRPr lang="es-PE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081D014-68D2-4C43-B3A2-5112C5C2A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909683"/>
            <a:ext cx="8291264" cy="1158011"/>
          </a:xfrm>
        </p:spPr>
        <p:txBody>
          <a:bodyPr>
            <a:normAutofit fontScale="92500" lnSpcReduction="10000"/>
          </a:bodyPr>
          <a:lstStyle/>
          <a:p>
            <a:r>
              <a:rPr lang="es-MX" sz="1800" dirty="0"/>
              <a:t>Si tienes un componente que depende de un servicio, no creas ese servicio (en el componente ) si no en el constructor.</a:t>
            </a:r>
          </a:p>
          <a:p>
            <a:r>
              <a:rPr lang="es-MX" sz="1800" b="1" dirty="0"/>
              <a:t>Código esta desacoplado, el servicio se encarga y el componente lo consume.</a:t>
            </a:r>
          </a:p>
          <a:p>
            <a:r>
              <a:rPr lang="es-PE" sz="1800" b="1" dirty="0">
                <a:solidFill>
                  <a:srgbClr val="FF0000"/>
                </a:solidFill>
              </a:rPr>
              <a:t>ng </a:t>
            </a:r>
            <a:r>
              <a:rPr lang="es-PE" sz="1800" b="1" dirty="0" err="1">
                <a:solidFill>
                  <a:srgbClr val="FF0000"/>
                </a:solidFill>
              </a:rPr>
              <a:t>generate</a:t>
            </a:r>
            <a:r>
              <a:rPr lang="es-PE" sz="1800" b="1" dirty="0">
                <a:solidFill>
                  <a:srgbClr val="FF0000"/>
                </a:solidFill>
              </a:rPr>
              <a:t> </a:t>
            </a:r>
            <a:r>
              <a:rPr lang="es-PE" sz="1800" b="1" dirty="0" err="1">
                <a:solidFill>
                  <a:srgbClr val="FF0000"/>
                </a:solidFill>
              </a:rPr>
              <a:t>service</a:t>
            </a:r>
            <a:r>
              <a:rPr lang="es-PE" sz="1800" b="1" dirty="0">
                <a:solidFill>
                  <a:srgbClr val="FF0000"/>
                </a:solidFill>
              </a:rPr>
              <a:t> </a:t>
            </a:r>
            <a:r>
              <a:rPr lang="es-PE" sz="1800" b="1" dirty="0" err="1">
                <a:solidFill>
                  <a:srgbClr val="FF0000"/>
                </a:solidFill>
              </a:rPr>
              <a:t>heroes</a:t>
            </a:r>
            <a:r>
              <a:rPr lang="es-PE" sz="1800" b="1" dirty="0">
                <a:solidFill>
                  <a:srgbClr val="FF0000"/>
                </a:solidFill>
              </a:rPr>
              <a:t>/</a:t>
            </a:r>
            <a:r>
              <a:rPr lang="es-PE" sz="1800" b="1" dirty="0" err="1">
                <a:solidFill>
                  <a:srgbClr val="FF0000"/>
                </a:solidFill>
              </a:rPr>
              <a:t>hero</a:t>
            </a:r>
            <a:endParaRPr lang="es-MX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302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00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1F7B5-46A7-49A1-8B9F-8C9A5A99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Inyección de dependencias</a:t>
            </a:r>
            <a:endParaRPr lang="es-PE" dirty="0"/>
          </a:p>
        </p:txBody>
      </p:sp>
      <p:pic>
        <p:nvPicPr>
          <p:cNvPr id="4" name="app02-02-Inyeccion">
            <a:hlinkClick r:id="" action="ppaction://media"/>
            <a:extLst>
              <a:ext uri="{FF2B5EF4-FFF2-40B4-BE49-F238E27FC236}">
                <a16:creationId xmlns:a16="http://schemas.microsoft.com/office/drawing/2014/main" id="{677533B9-B4F1-4190-8845-BCC73FB081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7664" y="699542"/>
            <a:ext cx="6320873" cy="41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9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3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683CD0-F978-4BA8-B577-2861D059C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HttpClient</a:t>
            </a:r>
            <a:endParaRPr lang="es-PE" dirty="0"/>
          </a:p>
        </p:txBody>
      </p:sp>
      <p:pic>
        <p:nvPicPr>
          <p:cNvPr id="4" name="app02-03-HttpClient">
            <a:hlinkClick r:id="" action="ppaction://media"/>
            <a:extLst>
              <a:ext uri="{FF2B5EF4-FFF2-40B4-BE49-F238E27FC236}">
                <a16:creationId xmlns:a16="http://schemas.microsoft.com/office/drawing/2014/main" id="{749FDF1C-3B9C-4FD5-A455-1DDACCCB8B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7744" y="699542"/>
            <a:ext cx="5616624" cy="410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4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2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998B3-B5FC-4512-AABB-62193E4B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Directivas</a:t>
            </a:r>
            <a:endParaRPr lang="es-PE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B7797BE-8D0B-4ACB-BE65-841C6B3CA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03598"/>
            <a:ext cx="8363272" cy="3394472"/>
          </a:xfrm>
        </p:spPr>
        <p:txBody>
          <a:bodyPr>
            <a:normAutofit lnSpcReduction="10000"/>
          </a:bodyPr>
          <a:lstStyle/>
          <a:p>
            <a:r>
              <a:rPr lang="es-MX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Componentes:</a:t>
            </a:r>
            <a:r>
              <a:rPr lang="es-MX" dirty="0"/>
              <a:t> Son directivas con el uso de </a:t>
            </a:r>
            <a:r>
              <a:rPr lang="es-MX" dirty="0" err="1"/>
              <a:t>templates</a:t>
            </a:r>
            <a:r>
              <a:rPr lang="es-MX" dirty="0"/>
              <a:t>.</a:t>
            </a:r>
          </a:p>
          <a:p>
            <a:r>
              <a:rPr lang="es-MX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Directivas estructurales: </a:t>
            </a:r>
            <a:r>
              <a:rPr lang="es-MX" dirty="0"/>
              <a:t>Se puede cambiar el DOM</a:t>
            </a:r>
          </a:p>
          <a:p>
            <a:r>
              <a:rPr lang="es-MX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Directivas de atributo: </a:t>
            </a:r>
            <a:r>
              <a:rPr lang="es-MX" dirty="0"/>
              <a:t>Cambia la apariencia o comportamiento de un elemento, componente u otra directiva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7512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1D26D-E326-42F6-A085-CAB2E354C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Directivas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30D2DE-3D55-466E-BB25-A15289AB4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016" y="1347614"/>
            <a:ext cx="3168352" cy="2808312"/>
          </a:xfrm>
        </p:spPr>
        <p:txBody>
          <a:bodyPr/>
          <a:lstStyle/>
          <a:p>
            <a:r>
              <a:rPr lang="es-MX" dirty="0"/>
              <a:t>Estructurales</a:t>
            </a:r>
          </a:p>
          <a:p>
            <a:pPr lvl="2"/>
            <a:r>
              <a:rPr lang="es-PE" sz="3600" b="1" dirty="0" err="1"/>
              <a:t>ngClass</a:t>
            </a:r>
            <a:endParaRPr lang="es-PE" sz="3600" b="1" dirty="0"/>
          </a:p>
          <a:p>
            <a:pPr lvl="2"/>
            <a:r>
              <a:rPr lang="es-PE" sz="3600" b="1" dirty="0" err="1"/>
              <a:t>ngStyle</a:t>
            </a:r>
            <a:endParaRPr lang="es-PE" sz="3600" b="1" dirty="0"/>
          </a:p>
          <a:p>
            <a:pPr lvl="2"/>
            <a:r>
              <a:rPr lang="es-PE" sz="3600" b="1" dirty="0" err="1"/>
              <a:t>ngModel</a:t>
            </a:r>
            <a:endParaRPr lang="es-PE" sz="3600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61303BC-D3B3-44B8-9DED-9229B8E7F31F}"/>
              </a:ext>
            </a:extLst>
          </p:cNvPr>
          <p:cNvSpPr txBox="1">
            <a:spLocks/>
          </p:cNvSpPr>
          <p:nvPr/>
        </p:nvSpPr>
        <p:spPr>
          <a:xfrm>
            <a:off x="683568" y="1352908"/>
            <a:ext cx="3168352" cy="2808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Estructurales</a:t>
            </a:r>
          </a:p>
          <a:p>
            <a:pPr lvl="2"/>
            <a:r>
              <a:rPr lang="es-PE" sz="3600" b="1" dirty="0" err="1"/>
              <a:t>ngIf</a:t>
            </a:r>
            <a:endParaRPr lang="es-PE" sz="3600" b="1" dirty="0"/>
          </a:p>
          <a:p>
            <a:pPr lvl="2"/>
            <a:r>
              <a:rPr lang="es-PE" sz="3600" b="1" dirty="0" err="1"/>
              <a:t>ngFor</a:t>
            </a:r>
            <a:endParaRPr lang="es-PE" sz="3600" b="1" dirty="0"/>
          </a:p>
          <a:p>
            <a:pPr lvl="2"/>
            <a:r>
              <a:rPr lang="es-PE" sz="3600" b="1" dirty="0" err="1"/>
              <a:t>ngSwitch</a:t>
            </a:r>
            <a:endParaRPr lang="es-PE" sz="3600" b="1" dirty="0"/>
          </a:p>
        </p:txBody>
      </p:sp>
    </p:spTree>
    <p:extLst>
      <p:ext uri="{BB962C8B-B14F-4D97-AF65-F5344CB8AC3E}">
        <p14:creationId xmlns:p14="http://schemas.microsoft.com/office/powerpoint/2010/main" val="2572709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2511E5-31BE-4871-A455-86D6B2DC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Directivas</a:t>
            </a:r>
            <a:endParaRPr lang="es-PE" dirty="0"/>
          </a:p>
        </p:txBody>
      </p:sp>
      <p:pic>
        <p:nvPicPr>
          <p:cNvPr id="4" name="app02-04-Directivas">
            <a:hlinkClick r:id="" action="ppaction://media"/>
            <a:extLst>
              <a:ext uri="{FF2B5EF4-FFF2-40B4-BE49-F238E27FC236}">
                <a16:creationId xmlns:a16="http://schemas.microsoft.com/office/drawing/2014/main" id="{46F0C45A-B3EB-4F22-8A5D-6064A5BC0F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1" y="699542"/>
            <a:ext cx="7437153" cy="41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6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4D2DA-CFF8-493D-9C99-38212215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Binding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BB5304-FE0E-4437-8CA0-68E7E8209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996" y="1131590"/>
            <a:ext cx="8640960" cy="2736304"/>
          </a:xfrm>
        </p:spPr>
        <p:txBody>
          <a:bodyPr/>
          <a:lstStyle/>
          <a:p>
            <a:r>
              <a:rPr lang="es-PE" b="1" i="0" dirty="0">
                <a:solidFill>
                  <a:srgbClr val="292929"/>
                </a:solidFill>
                <a:effectLst/>
                <a:latin typeface="medium-content-sans-serif-font"/>
              </a:rPr>
              <a:t>Vincular propiedades (</a:t>
            </a:r>
            <a:r>
              <a:rPr lang="es-PE" b="1" i="0" dirty="0" err="1">
                <a:solidFill>
                  <a:srgbClr val="292929"/>
                </a:solidFill>
                <a:effectLst/>
                <a:latin typeface="medium-content-sans-serif-font"/>
              </a:rPr>
              <a:t>property</a:t>
            </a:r>
            <a:r>
              <a:rPr lang="es-PE" b="1" i="0" dirty="0">
                <a:solidFill>
                  <a:srgbClr val="292929"/>
                </a:solidFill>
                <a:effectLst/>
                <a:latin typeface="medium-content-sans-serif-font"/>
              </a:rPr>
              <a:t> </a:t>
            </a:r>
            <a:r>
              <a:rPr lang="es-PE" b="1" i="0" dirty="0" err="1">
                <a:solidFill>
                  <a:srgbClr val="292929"/>
                </a:solidFill>
                <a:effectLst/>
                <a:latin typeface="medium-content-sans-serif-font"/>
              </a:rPr>
              <a:t>binding</a:t>
            </a:r>
            <a:r>
              <a:rPr lang="es-PE" b="1" i="0" dirty="0">
                <a:solidFill>
                  <a:srgbClr val="292929"/>
                </a:solidFill>
                <a:effectLst/>
                <a:latin typeface="medium-content-sans-serif-font"/>
              </a:rPr>
              <a:t>)</a:t>
            </a:r>
          </a:p>
          <a:p>
            <a:pPr lvl="2"/>
            <a:r>
              <a:rPr lang="es-MX" b="0" i="0" dirty="0">
                <a:solidFill>
                  <a:srgbClr val="292929"/>
                </a:solidFill>
                <a:effectLst/>
                <a:latin typeface="medium-content-serif-font"/>
              </a:rPr>
              <a:t>Si queremos pasar datos desde la Clase al </a:t>
            </a:r>
            <a:r>
              <a:rPr lang="es-MX" b="0" i="0" dirty="0" err="1">
                <a:solidFill>
                  <a:srgbClr val="292929"/>
                </a:solidFill>
                <a:effectLst/>
                <a:latin typeface="medium-content-serif-font"/>
              </a:rPr>
              <a:t>Template</a:t>
            </a:r>
            <a:endParaRPr lang="es-MX" b="0" i="0" dirty="0">
              <a:solidFill>
                <a:srgbClr val="292929"/>
              </a:solidFill>
              <a:effectLst/>
              <a:latin typeface="medium-content-serif-font"/>
            </a:endParaRPr>
          </a:p>
          <a:p>
            <a:pPr marL="914400" lvl="2" indent="0">
              <a:buNone/>
            </a:pPr>
            <a:endParaRPr lang="es-PE" b="1" dirty="0">
              <a:solidFill>
                <a:srgbClr val="292929"/>
              </a:solidFill>
              <a:latin typeface="medium-content-sans-serif-font"/>
            </a:endParaRPr>
          </a:p>
          <a:p>
            <a:pPr marL="914400" lvl="2" indent="0">
              <a:buNone/>
            </a:pPr>
            <a:endParaRPr lang="es-PE" b="1" dirty="0">
              <a:solidFill>
                <a:srgbClr val="292929"/>
              </a:solidFill>
              <a:latin typeface="medium-content-sans-serif-font"/>
            </a:endParaRPr>
          </a:p>
          <a:p>
            <a:pPr marL="0" indent="0">
              <a:buNone/>
            </a:pPr>
            <a:endParaRPr lang="es-PE" b="1" i="0" dirty="0">
              <a:solidFill>
                <a:srgbClr val="292929"/>
              </a:solidFill>
              <a:effectLst/>
              <a:latin typeface="medium-content-sans-serif-font"/>
            </a:endParaRPr>
          </a:p>
          <a:p>
            <a:endParaRPr lang="es-PE" b="1" i="0" dirty="0">
              <a:solidFill>
                <a:srgbClr val="292929"/>
              </a:solidFill>
              <a:effectLst/>
              <a:latin typeface="medium-content-sans-serif-font"/>
            </a:endParaRPr>
          </a:p>
          <a:p>
            <a:endParaRPr lang="es-P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B3EBCD-FF7A-421C-9FE7-6FD8C716F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9" y="2539903"/>
            <a:ext cx="4857277" cy="102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45806D0-49C8-4EE6-83F7-DBA90DEDB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713" y="2427734"/>
            <a:ext cx="4482086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5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5DF14-15BE-453E-94C4-B1CA23C76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Binding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EA35AA-C7E5-4650-ACE2-F077B34F8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24" y="924693"/>
            <a:ext cx="8568952" cy="1008112"/>
          </a:xfrm>
        </p:spPr>
        <p:txBody>
          <a:bodyPr>
            <a:normAutofit lnSpcReduction="10000"/>
          </a:bodyPr>
          <a:lstStyle/>
          <a:p>
            <a:r>
              <a:rPr lang="es-PE" b="1" i="0" dirty="0" err="1">
                <a:solidFill>
                  <a:srgbClr val="292929"/>
                </a:solidFill>
                <a:effectLst/>
                <a:latin typeface="medium-content-sans-serif-font"/>
              </a:rPr>
              <a:t>Event</a:t>
            </a:r>
            <a:r>
              <a:rPr lang="es-PE" b="1" i="0" dirty="0">
                <a:solidFill>
                  <a:srgbClr val="292929"/>
                </a:solidFill>
                <a:effectLst/>
                <a:latin typeface="medium-content-sans-serif-font"/>
              </a:rPr>
              <a:t> </a:t>
            </a:r>
            <a:r>
              <a:rPr lang="es-PE" b="1" i="0" dirty="0" err="1">
                <a:solidFill>
                  <a:srgbClr val="292929"/>
                </a:solidFill>
                <a:effectLst/>
                <a:latin typeface="medium-content-sans-serif-font"/>
              </a:rPr>
              <a:t>binding</a:t>
            </a:r>
            <a:r>
              <a:rPr lang="es-PE" b="1" i="0" dirty="0">
                <a:solidFill>
                  <a:srgbClr val="292929"/>
                </a:solidFill>
                <a:effectLst/>
                <a:latin typeface="medium-content-sans-serif-font"/>
              </a:rPr>
              <a:t> (manejar eventos)</a:t>
            </a:r>
          </a:p>
          <a:p>
            <a:pPr lvl="2"/>
            <a:r>
              <a:rPr lang="es-MX" b="0" i="0" dirty="0">
                <a:solidFill>
                  <a:srgbClr val="292929"/>
                </a:solidFill>
                <a:effectLst/>
                <a:latin typeface="medium-content-serif-font"/>
              </a:rPr>
              <a:t>El nombre del mismo en () y método en ‘ ’:</a:t>
            </a:r>
            <a:endParaRPr lang="es-PE" b="1" i="0" dirty="0">
              <a:solidFill>
                <a:srgbClr val="292929"/>
              </a:solidFill>
              <a:effectLst/>
              <a:latin typeface="medium-content-sans-serif-font"/>
            </a:endParaRP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262592-C88D-424D-A6A2-5E7E37DE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227"/>
            <a:ext cx="4464496" cy="18233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613CCA3-E2B1-474E-B7CE-99AAB0035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506" y="2185226"/>
            <a:ext cx="4464494" cy="1706611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4A8C8DA-CD9B-44B1-9AA3-6A40781F11BC}"/>
              </a:ext>
            </a:extLst>
          </p:cNvPr>
          <p:cNvCxnSpPr>
            <a:cxnSpLocks/>
          </p:cNvCxnSpPr>
          <p:nvPr/>
        </p:nvCxnSpPr>
        <p:spPr>
          <a:xfrm>
            <a:off x="4573826" y="1995686"/>
            <a:ext cx="0" cy="20128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563246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 EVELY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EVELYN</Template>
  <TotalTime>6782</TotalTime>
  <Words>454</Words>
  <Application>Microsoft Office PowerPoint</Application>
  <PresentationFormat>Presentación en pantalla (16:9)</PresentationFormat>
  <Paragraphs>66</Paragraphs>
  <Slides>20</Slides>
  <Notes>1</Notes>
  <HiddenSlides>0</HiddenSlides>
  <MMClips>6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Arial</vt:lpstr>
      <vt:lpstr>Calibri</vt:lpstr>
      <vt:lpstr>medium-content-sans-serif-font</vt:lpstr>
      <vt:lpstr>medium-content-serif-font</vt:lpstr>
      <vt:lpstr>Open Sans</vt:lpstr>
      <vt:lpstr>Yanone Kaffeesatz</vt:lpstr>
      <vt:lpstr>PLANTILLA EVELYN</vt:lpstr>
      <vt:lpstr>Sesion 13, 14</vt:lpstr>
      <vt:lpstr>Inyección de dependencias</vt:lpstr>
      <vt:lpstr>Inyección de dependencias</vt:lpstr>
      <vt:lpstr>HttpClient</vt:lpstr>
      <vt:lpstr>Directivas</vt:lpstr>
      <vt:lpstr>Directivas</vt:lpstr>
      <vt:lpstr>Directivas</vt:lpstr>
      <vt:lpstr>Data Binding</vt:lpstr>
      <vt:lpstr>Data Binding</vt:lpstr>
      <vt:lpstr>Data Binding</vt:lpstr>
      <vt:lpstr>Data Binding - Resumen</vt:lpstr>
      <vt:lpstr>Transformación de datos - Pipe</vt:lpstr>
      <vt:lpstr>Plantillas</vt:lpstr>
      <vt:lpstr>Plantillas</vt:lpstr>
      <vt:lpstr>Ciclos de vida</vt:lpstr>
      <vt:lpstr>Ciclos de Vida</vt:lpstr>
      <vt:lpstr>Ciclos de Vida</vt:lpstr>
      <vt:lpstr>Routing</vt:lpstr>
      <vt:lpstr>Proyecto  Angular - Firebase</vt:lpstr>
      <vt:lpstr>Presentación de PowerPoint</vt:lpstr>
    </vt:vector>
  </TitlesOfParts>
  <Company>CJAVAPERU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CJava</dc:creator>
  <cp:keywords>Programmer</cp:keywords>
  <cp:lastModifiedBy>Tismart</cp:lastModifiedBy>
  <cp:revision>289</cp:revision>
  <dcterms:created xsi:type="dcterms:W3CDTF">2013-04-03T21:52:32Z</dcterms:created>
  <dcterms:modified xsi:type="dcterms:W3CDTF">2020-08-22T12:49:40Z</dcterms:modified>
  <cp:category>Diapositivas</cp:category>
</cp:coreProperties>
</file>